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handoutMasterIdLst>
    <p:handoutMasterId r:id="rId17"/>
  </p:handoutMasterIdLst>
  <p:sldIdLst>
    <p:sldId id="256" r:id="rId3"/>
    <p:sldId id="257" r:id="rId4"/>
    <p:sldId id="260" r:id="rId5"/>
    <p:sldId id="261" r:id="rId6"/>
    <p:sldId id="269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74" r:id="rId15"/>
    <p:sldId id="276" r:id="rId16"/>
  </p:sldIdLst>
  <p:sldSz cx="9144000" cy="6858000" type="screen4x3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773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User\Desktop\PATY&#268;I&#370;%20KLAUSIMYNA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erkelta%20is%20c%20disko\Downloads\PATY&#268;I&#370;%20KLAUSIMYNAS%20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lytis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931804772501004E-2"/>
          <c:y val="0.13221009069167752"/>
          <c:w val="0.74769065573080873"/>
          <c:h val="0.73552189376618982"/>
        </c:manualLayout>
      </c:layout>
      <c:pie3DChart>
        <c:varyColors val="1"/>
        <c:ser>
          <c:idx val="0"/>
          <c:order val="0"/>
          <c:tx>
            <c:strRef>
              <c:f>Lapas1!$A$5</c:f>
              <c:strCache>
                <c:ptCount val="1"/>
                <c:pt idx="0">
                  <c:v>1. Tavo lytis</c:v>
                </c:pt>
              </c:strCache>
            </c:strRef>
          </c:tx>
          <c:dLbls>
            <c:dLbl>
              <c:idx val="0"/>
              <c:layout>
                <c:manualLayout>
                  <c:x val="-8.2323646887131202E-3"/>
                  <c:y val="-9.840646360930656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49</a:t>
                    </a:r>
                    <a:r>
                      <a:rPr lang="lt-LT" sz="2000" dirty="0" smtClean="0"/>
                      <a:t> </a:t>
                    </a:r>
                    <a:r>
                      <a:rPr lang="en-US" sz="2000" dirty="0" smtClean="0"/>
                      <a:t>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857760140998352E-2"/>
                  <c:y val="-0.26354710587712477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51</a:t>
                    </a:r>
                    <a:r>
                      <a:rPr lang="lt-LT" sz="2000" dirty="0" smtClean="0"/>
                      <a:t> </a:t>
                    </a:r>
                    <a:r>
                      <a:rPr lang="en-US" sz="20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Lapas1!$B$4:$C$4</c:f>
              <c:strCache>
                <c:ptCount val="2"/>
                <c:pt idx="0">
                  <c:v>Vyr.</c:v>
                </c:pt>
                <c:pt idx="1">
                  <c:v>Mot.</c:v>
                </c:pt>
              </c:strCache>
            </c:strRef>
          </c:cat>
          <c:val>
            <c:numRef>
              <c:f>Lapas1!$B$5:$C$5</c:f>
              <c:numCache>
                <c:formatCode>General</c:formatCode>
                <c:ptCount val="2"/>
                <c:pt idx="0">
                  <c:v>337</c:v>
                </c:pt>
                <c:pt idx="1">
                  <c:v>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lt-LT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lt-LT"/>
          </a:p>
        </c:txPr>
      </c:legendEntry>
      <c:layout>
        <c:manualLayout>
          <c:xMode val="edge"/>
          <c:yMode val="edge"/>
          <c:x val="0.86355426527581081"/>
          <c:y val="0.36866188844514353"/>
          <c:w val="0.11589785600952647"/>
          <c:h val="0.2486942240335869"/>
        </c:manualLayout>
      </c:layout>
      <c:overlay val="0"/>
      <c:txPr>
        <a:bodyPr/>
        <a:lstStyle/>
        <a:p>
          <a:pPr>
            <a:defRPr sz="1800"/>
          </a:pPr>
          <a:endParaRPr lang="lt-L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76025751574503"/>
          <c:y val="2.4250777691367627E-2"/>
          <c:w val="0.53229537766742241"/>
          <c:h val="0.9205199422286413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Lapas1!$G$85</c:f>
              <c:strCache>
                <c:ptCount val="1"/>
                <c:pt idx="0">
                  <c:v>Patyčios yra normali vaikų bendravimo dalis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72948236823244E-2"/>
                  <c:y val="1.5432313076324852E-2"/>
                </c:manualLayout>
              </c:layout>
              <c:tx>
                <c:rich>
                  <a:bodyPr/>
                  <a:lstStyle/>
                  <a:p>
                    <a:r>
                      <a:rPr lang="lt-LT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03950986763516E-3"/>
                  <c:y val="1.7636929230085464E-2"/>
                </c:manualLayout>
              </c:layout>
              <c:tx>
                <c:rich>
                  <a:bodyPr/>
                  <a:lstStyle/>
                  <a:p>
                    <a:r>
                      <a:rPr lang="lt-LT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07901973527032E-2"/>
                  <c:y val="4.4092323075213867E-3"/>
                </c:manualLayout>
              </c:layout>
              <c:tx>
                <c:rich>
                  <a:bodyPr/>
                  <a:lstStyle/>
                  <a:p>
                    <a:r>
                      <a:rPr lang="lt-LT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</a:t>
                    </a:r>
                    <a:r>
                      <a:rPr lang="lt-LT" sz="18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2948236823244E-2"/>
                  <c:y val="1.7636929230085547E-2"/>
                </c:manualLayout>
              </c:layout>
              <c:tx>
                <c:rich>
                  <a:bodyPr/>
                  <a:lstStyle/>
                  <a:p>
                    <a:r>
                      <a:rPr lang="lt-LT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Lapas1!$F$86:$F$89</c:f>
              <c:strCache>
                <c:ptCount val="4"/>
                <c:pt idx="0">
                  <c:v>Sutinku</c:v>
                </c:pt>
                <c:pt idx="1">
                  <c:v>Nesu tikras (-a)</c:v>
                </c:pt>
                <c:pt idx="2">
                  <c:v>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Lapas1!$G$86:$G$89</c:f>
              <c:numCache>
                <c:formatCode>General</c:formatCode>
                <c:ptCount val="4"/>
                <c:pt idx="0">
                  <c:v>60</c:v>
                </c:pt>
                <c:pt idx="1">
                  <c:v>136</c:v>
                </c:pt>
                <c:pt idx="2">
                  <c:v>223</c:v>
                </c:pt>
                <c:pt idx="3">
                  <c:v>272</c:v>
                </c:pt>
              </c:numCache>
            </c:numRef>
          </c:val>
        </c:ser>
        <c:ser>
          <c:idx val="1"/>
          <c:order val="1"/>
          <c:tx>
            <c:strRef>
              <c:f>Lapas1!$H$85</c:f>
              <c:strCache>
                <c:ptCount val="1"/>
                <c:pt idx="0">
                  <c:v>Skųstis suaugusiems, kai iš Tavęs tyčiojasi kiti mokiniai, yra blogai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64870808331016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lt-LT" smtClean="0"/>
                      <a:t>8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29410160752574E-2"/>
                  <c:y val="-1.1023080768803385E-2"/>
                </c:manualLayout>
              </c:layout>
              <c:tx>
                <c:rich>
                  <a:bodyPr/>
                  <a:lstStyle/>
                  <a:p>
                    <a:r>
                      <a:rPr lang="lt-LT" smtClean="0"/>
                      <a:t>21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33726144489354E-2"/>
                  <c:y val="-8.8184646150427735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28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478719670282455E-2"/>
                  <c:y val="-6.6138484612820597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33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Lapas1!$F$86:$F$89</c:f>
              <c:strCache>
                <c:ptCount val="4"/>
                <c:pt idx="0">
                  <c:v>Sutinku</c:v>
                </c:pt>
                <c:pt idx="1">
                  <c:v>Nesu tikras (-a)</c:v>
                </c:pt>
                <c:pt idx="2">
                  <c:v>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Lapas1!$H$86:$H$89</c:f>
              <c:numCache>
                <c:formatCode>General</c:formatCode>
                <c:ptCount val="4"/>
                <c:pt idx="0">
                  <c:v>126</c:v>
                </c:pt>
                <c:pt idx="1">
                  <c:v>144</c:v>
                </c:pt>
                <c:pt idx="2">
                  <c:v>193</c:v>
                </c:pt>
                <c:pt idx="3">
                  <c:v>223</c:v>
                </c:pt>
              </c:numCache>
            </c:numRef>
          </c:val>
        </c:ser>
        <c:ser>
          <c:idx val="2"/>
          <c:order val="2"/>
          <c:tx>
            <c:strRef>
              <c:f>Lapas1!$I$85</c:f>
              <c:strCache>
                <c:ptCount val="1"/>
                <c:pt idx="0">
                  <c:v>Pranešti suaugusiems apie vykstančias patyčias yra blogai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21648037026741E-3"/>
                  <c:y val="-1.5432313076324934E-2"/>
                </c:manualLayout>
              </c:layout>
              <c:tx>
                <c:rich>
                  <a:bodyPr/>
                  <a:lstStyle/>
                  <a:p>
                    <a:r>
                      <a:rPr lang="lt-LT" smtClean="0"/>
                      <a:t>18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48708083310168E-2"/>
                  <c:y val="-1.1023080768803466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13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54120092566853E-2"/>
                  <c:y val="-8.8184646150427735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29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59532101823539E-2"/>
                  <c:y val="-3.0864626152649705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40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Lapas1!$F$86:$F$89</c:f>
              <c:strCache>
                <c:ptCount val="4"/>
                <c:pt idx="0">
                  <c:v>Sutinku</c:v>
                </c:pt>
                <c:pt idx="1">
                  <c:v>Nesu tikras (-a)</c:v>
                </c:pt>
                <c:pt idx="2">
                  <c:v>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Lapas1!$I$86:$I$89</c:f>
              <c:numCache>
                <c:formatCode>General</c:formatCode>
                <c:ptCount val="4"/>
                <c:pt idx="0">
                  <c:v>125</c:v>
                </c:pt>
                <c:pt idx="1">
                  <c:v>88</c:v>
                </c:pt>
                <c:pt idx="2">
                  <c:v>197</c:v>
                </c:pt>
                <c:pt idx="3">
                  <c:v>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404480"/>
        <c:axId val="42861696"/>
        <c:axId val="0"/>
      </c:bar3DChart>
      <c:catAx>
        <c:axId val="424044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lt-LT"/>
          </a:p>
        </c:txPr>
        <c:crossAx val="42861696"/>
        <c:crosses val="autoZero"/>
        <c:auto val="1"/>
        <c:lblAlgn val="ctr"/>
        <c:lblOffset val="100"/>
        <c:noMultiLvlLbl val="0"/>
      </c:catAx>
      <c:valAx>
        <c:axId val="428616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404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11024892834572"/>
          <c:y val="0.25032999805577161"/>
          <c:w val="0.29078162597537804"/>
          <c:h val="0.48831692311965336"/>
        </c:manualLayout>
      </c:layout>
      <c:overlay val="0"/>
      <c:txPr>
        <a:bodyPr/>
        <a:lstStyle/>
        <a:p>
          <a:pPr>
            <a:defRPr sz="1800"/>
          </a:pPr>
          <a:endParaRPr lang="lt-L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793586023398519E-2"/>
                  <c:y val="2.2890867877515472E-3"/>
                </c:manualLayout>
              </c:layout>
              <c:tx>
                <c:rich>
                  <a:bodyPr/>
                  <a:lstStyle/>
                  <a:p>
                    <a:r>
                      <a:rPr lang="lt-LT" sz="1800"/>
                      <a:t>21</a:t>
                    </a:r>
                    <a:r>
                      <a:rPr lang="lt-LT" sz="180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197647530688681E-2"/>
                  <c:y val="-4.5785340616114022E-3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2</a:t>
                    </a:r>
                    <a:r>
                      <a:rPr lang="en-US" sz="180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3051525348407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4</a:t>
                    </a:r>
                    <a:r>
                      <a:rPr lang="en-US" sz="180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441205214486526E-2"/>
                  <c:y val="-6.8672603632546417E-3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1</a:t>
                    </a:r>
                    <a:r>
                      <a:rPr lang="lt-LT" sz="1800"/>
                      <a:t>0</a:t>
                    </a:r>
                    <a:r>
                      <a:rPr lang="lt-LT" sz="180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451895175488976E-2"/>
                  <c:y val="-2.2890867877515472E-3"/>
                </c:manualLayout>
              </c:layout>
              <c:tx>
                <c:rich>
                  <a:bodyPr/>
                  <a:lstStyle/>
                  <a:p>
                    <a:r>
                      <a:rPr lang="lt-LT" sz="1800"/>
                      <a:t>18</a:t>
                    </a:r>
                    <a:r>
                      <a:rPr lang="lt-LT" sz="180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114204824699326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 sz="1800"/>
                      <a:t>29</a:t>
                    </a:r>
                    <a:r>
                      <a:rPr lang="lt-LT" sz="180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111111111111009E-2"/>
                  <c:y val="-1.8518518518518517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1</a:t>
                    </a:r>
                    <a:r>
                      <a:rPr lang="lt-LT" sz="1800"/>
                      <a:t>6</a:t>
                    </a:r>
                    <a:r>
                      <a:rPr lang="lt-LT" sz="180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Lapas1!$B$93:$H$93</c:f>
              <c:strCache>
                <c:ptCount val="7"/>
                <c:pt idx="0">
                  <c:v>Aš niekada nepastebėjau, kad tyčiotųsi iš mano bendraamžio</c:v>
                </c:pt>
                <c:pt idx="1">
                  <c:v>Aš prisijungiu prie patyčių</c:v>
                </c:pt>
                <c:pt idx="2">
                  <c:v>Aš nieko nedarau, bet manau, kad patyčios nėra blogai</c:v>
                </c:pt>
                <c:pt idx="3">
                  <c:v>Aš tik žiūriu, kas vyksta</c:v>
                </c:pt>
                <c:pt idx="4">
                  <c:v>Aš nieko nedarau, bet manau, kad turėčiau padėti skriaudžiamam mokiniui</c:v>
                </c:pt>
                <c:pt idx="5">
                  <c:v>Aš vienaip ar kitaip bandau padėti skriaudžiamam mokiniui</c:v>
                </c:pt>
                <c:pt idx="6">
                  <c:v>Aš kreipiuosi pagalbos į suaugusius</c:v>
                </c:pt>
              </c:strCache>
            </c:strRef>
          </c:cat>
          <c:val>
            <c:numRef>
              <c:f>Lapas1!$B$94:$H$94</c:f>
              <c:numCache>
                <c:formatCode>General</c:formatCode>
                <c:ptCount val="7"/>
                <c:pt idx="0">
                  <c:v>243</c:v>
                </c:pt>
                <c:pt idx="1">
                  <c:v>25</c:v>
                </c:pt>
                <c:pt idx="2">
                  <c:v>42</c:v>
                </c:pt>
                <c:pt idx="3">
                  <c:v>115</c:v>
                </c:pt>
                <c:pt idx="4">
                  <c:v>207</c:v>
                </c:pt>
                <c:pt idx="5">
                  <c:v>336</c:v>
                </c:pt>
                <c:pt idx="6">
                  <c:v>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497920"/>
        <c:axId val="53131904"/>
        <c:axId val="0"/>
      </c:bar3DChart>
      <c:catAx>
        <c:axId val="444979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lt-LT"/>
          </a:p>
        </c:txPr>
        <c:crossAx val="53131904"/>
        <c:crosses val="autoZero"/>
        <c:auto val="1"/>
        <c:lblAlgn val="ctr"/>
        <c:lblOffset val="100"/>
        <c:noMultiLvlLbl val="0"/>
      </c:catAx>
      <c:valAx>
        <c:axId val="531319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4979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4.0333948623445512E-2"/>
                  <c:y val="-5.415452204656999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 </a:t>
                    </a:r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0996053955268988E-2"/>
                  <c:y val="0.15965301241038576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0919474798416894E-2"/>
                  <c:y val="-0.12396804766790619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Lapas1!$B$99:$D$99</c:f>
              <c:strCache>
                <c:ptCount val="3"/>
                <c:pt idx="0">
                  <c:v>Niekada</c:v>
                </c:pt>
                <c:pt idx="1">
                  <c:v>Kartais</c:v>
                </c:pt>
                <c:pt idx="2">
                  <c:v>Dažnai</c:v>
                </c:pt>
              </c:strCache>
            </c:strRef>
          </c:cat>
          <c:val>
            <c:numRef>
              <c:f>Lapas1!$B$100:$D$100</c:f>
              <c:numCache>
                <c:formatCode>General</c:formatCode>
                <c:ptCount val="3"/>
                <c:pt idx="0">
                  <c:v>69</c:v>
                </c:pt>
                <c:pt idx="1">
                  <c:v>283</c:v>
                </c:pt>
                <c:pt idx="2">
                  <c:v>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2000"/>
          </a:pPr>
          <a:endParaRPr lang="lt-L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lt-LT" dirty="0"/>
              <a:t>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saugiai Tu jautiesi savo mokykloje? </a:t>
            </a:r>
          </a:p>
        </c:rich>
      </c:tx>
      <c:layout>
        <c:manualLayout>
          <c:xMode val="edge"/>
          <c:yMode val="edge"/>
          <c:x val="0.24483305461186575"/>
          <c:y val="8.2788659359134124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718786606556387E-2"/>
          <c:y val="8.1707454191836767E-2"/>
          <c:w val="0.72644840144467382"/>
          <c:h val="0.83440712076168244"/>
        </c:manualLayout>
      </c:layout>
      <c:pie3DChart>
        <c:varyColors val="1"/>
        <c:ser>
          <c:idx val="0"/>
          <c:order val="0"/>
          <c:tx>
            <c:strRef>
              <c:f>Lapas1!$A$14</c:f>
              <c:strCache>
                <c:ptCount val="1"/>
                <c:pt idx="0">
                  <c:v>3. Ar saugiai Tu jautiesi savo mokykloje? </c:v>
                </c:pt>
              </c:strCache>
            </c:strRef>
          </c:tx>
          <c:explosion val="23"/>
          <c:dLbls>
            <c:dLbl>
              <c:idx val="0"/>
              <c:layout>
                <c:manualLayout>
                  <c:x val="3.8607552377221244E-2"/>
                  <c:y val="-1.007585502547909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 20</a:t>
                    </a:r>
                    <a:r>
                      <a:rPr lang="lt-LT" sz="2000" dirty="0" smtClean="0"/>
                      <a:t> </a:t>
                    </a:r>
                    <a:r>
                      <a:rPr lang="en-US" sz="20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4694991251093616E-2"/>
                  <c:y val="-1.0094779819189268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 67</a:t>
                    </a:r>
                    <a:r>
                      <a:rPr lang="lt-LT" sz="2000" dirty="0" smtClean="0"/>
                      <a:t> </a:t>
                    </a:r>
                    <a:r>
                      <a:rPr lang="en-US" sz="20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4820585237118188E-3"/>
                  <c:y val="-1.279660359023026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10</a:t>
                    </a:r>
                    <a:r>
                      <a:rPr lang="lt-LT" sz="2000" dirty="0" smtClean="0"/>
                      <a:t> </a:t>
                    </a:r>
                    <a:r>
                      <a:rPr lang="en-US" sz="20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9117622408426354E-2"/>
                  <c:y val="-1.193809790879995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 3</a:t>
                    </a:r>
                    <a:r>
                      <a:rPr lang="lt-LT" sz="2000" dirty="0" smtClean="0"/>
                      <a:t> </a:t>
                    </a:r>
                    <a:r>
                      <a:rPr lang="en-US" sz="20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Lapas1!$B$13:$E$13</c:f>
              <c:strCache>
                <c:ptCount val="4"/>
                <c:pt idx="0">
                  <c:v>Labai saugiai</c:v>
                </c:pt>
                <c:pt idx="1">
                  <c:v>Saugiai</c:v>
                </c:pt>
                <c:pt idx="2">
                  <c:v>Nesaugiai</c:v>
                </c:pt>
                <c:pt idx="3">
                  <c:v>Visiškai nesaugiai</c:v>
                </c:pt>
              </c:strCache>
            </c:strRef>
          </c:cat>
          <c:val>
            <c:numRef>
              <c:f>Lapas1!$B$14:$E$14</c:f>
              <c:numCache>
                <c:formatCode>General</c:formatCode>
                <c:ptCount val="4"/>
                <c:pt idx="0">
                  <c:v>142</c:v>
                </c:pt>
                <c:pt idx="1">
                  <c:v>466</c:v>
                </c:pt>
                <c:pt idx="2">
                  <c:v>68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lt-LT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lt-LT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lt-LT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lt-LT"/>
          </a:p>
        </c:txPr>
      </c:legendEntry>
      <c:layout/>
      <c:overlay val="0"/>
      <c:txPr>
        <a:bodyPr/>
        <a:lstStyle/>
        <a:p>
          <a:pPr>
            <a:defRPr sz="1800"/>
          </a:pPr>
          <a:endParaRPr lang="lt-L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Kaip dažnai kiti mokiniai tyčiojosi iš Tavęs </a:t>
            </a:r>
            <a:endParaRPr lang="lt-L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/>
            </a:pP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paskutinius 2 mėnesius)</a:t>
            </a:r>
          </a:p>
        </c:rich>
      </c:tx>
      <c:layout>
        <c:manualLayout>
          <c:xMode val="edge"/>
          <c:yMode val="edge"/>
          <c:x val="0.23381348518833245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Lapas1!$A$19</c:f>
              <c:strCache>
                <c:ptCount val="1"/>
                <c:pt idx="0">
                  <c:v>4. Kaip dažnai kiti mokiniai tyčiojosi iš Tavęs (per paskutinius 2 mėnesius)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891254325095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 sz="1800" baseline="0" dirty="0" smtClean="0"/>
                      <a:t>58 </a:t>
                    </a:r>
                    <a:r>
                      <a:rPr lang="lt-LT" sz="1800" baseline="0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066950519011458E-2"/>
                  <c:y val="-2.4160177027515331E-3"/>
                </c:manualLayout>
              </c:layout>
              <c:tx>
                <c:rich>
                  <a:bodyPr/>
                  <a:lstStyle/>
                  <a:p>
                    <a:r>
                      <a:rPr lang="lt-LT" sz="1800" smtClean="0"/>
                      <a:t>19</a:t>
                    </a:r>
                    <a:r>
                      <a:rPr lang="lt-LT" sz="1800" baseline="0" smtClean="0"/>
                      <a:t> </a:t>
                    </a:r>
                    <a:r>
                      <a:rPr lang="lt-LT" sz="1800" baseline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sz="2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0021288925855E-2"/>
                  <c:y val="-4.8320354055028892E-3"/>
                </c:manualLayout>
              </c:layout>
              <c:tx>
                <c:rich>
                  <a:bodyPr/>
                  <a:lstStyle/>
                  <a:p>
                    <a:r>
                      <a:rPr lang="lt-LT" sz="1800" dirty="0" smtClean="0"/>
                      <a:t>5</a:t>
                    </a:r>
                    <a:r>
                      <a:rPr lang="lt-LT" sz="1800" baseline="0" dirty="0" smtClean="0"/>
                      <a:t> </a:t>
                    </a:r>
                    <a:r>
                      <a:rPr lang="lt-LT" sz="1800" baseline="0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47803797576045E-2"/>
                  <c:y val="-7.2480531082543343E-3"/>
                </c:manualLayout>
              </c:layout>
              <c:tx>
                <c:rich>
                  <a:bodyPr/>
                  <a:lstStyle/>
                  <a:p>
                    <a:r>
                      <a:rPr lang="lt-LT" sz="1800" dirty="0" smtClean="0"/>
                      <a:t>10 </a:t>
                    </a:r>
                    <a:r>
                      <a:rPr lang="lt-LT" sz="1800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8891254325095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 sz="1800" dirty="0" smtClean="0"/>
                      <a:t>8 </a:t>
                    </a:r>
                    <a:r>
                      <a:rPr lang="lt-LT" sz="1800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Lapas1!$B$18:$F$18</c:f>
              <c:strCache>
                <c:ptCount val="5"/>
                <c:pt idx="0">
                  <c:v>Niekada</c:v>
                </c:pt>
                <c:pt idx="1">
                  <c:v>1–2 kartus per mėnesį</c:v>
                </c:pt>
                <c:pt idx="2">
                  <c:v>2–3 kartus per mėnesį</c:v>
                </c:pt>
                <c:pt idx="3">
                  <c:v>1 kartą per savaitę</c:v>
                </c:pt>
                <c:pt idx="4">
                  <c:v>Keletą kartų per savaitę</c:v>
                </c:pt>
              </c:strCache>
            </c:strRef>
          </c:cat>
          <c:val>
            <c:numRef>
              <c:f>Lapas1!$B$19:$F$19</c:f>
              <c:numCache>
                <c:formatCode>General</c:formatCode>
                <c:ptCount val="5"/>
                <c:pt idx="0">
                  <c:v>423</c:v>
                </c:pt>
                <c:pt idx="1">
                  <c:v>136</c:v>
                </c:pt>
                <c:pt idx="2">
                  <c:v>38</c:v>
                </c:pt>
                <c:pt idx="3">
                  <c:v>75</c:v>
                </c:pt>
                <c:pt idx="4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69112704"/>
        <c:axId val="169110912"/>
        <c:axId val="0"/>
      </c:bar3DChart>
      <c:valAx>
        <c:axId val="169110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9112704"/>
        <c:crosses val="autoZero"/>
        <c:crossBetween val="between"/>
      </c:valAx>
      <c:catAx>
        <c:axId val="1691127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lt-LT"/>
          </a:p>
        </c:txPr>
        <c:crossAx val="1691109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379923459272367"/>
          <c:y val="3.441352044894741E-2"/>
          <c:w val="0.37377159087111372"/>
          <c:h val="0.922458480223064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Lapas1!$D$5</c:f>
              <c:strCache>
                <c:ptCount val="1"/>
                <c:pt idx="0">
                  <c:v>Niekada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lt-LT" dirty="0" smtClean="0"/>
                      <a:t>5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lt-LT" dirty="0" smtClean="0"/>
                      <a:t>2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lt-LT" dirty="0" smtClean="0"/>
                      <a:t>2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lt-LT" smtClean="0"/>
                      <a:t>2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lt-LT" smtClean="0"/>
                      <a:t>0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lt-LT" dirty="0" smtClean="0"/>
                      <a:t>1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lt-LT" dirty="0" smtClean="0"/>
                      <a:t>4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lt-LT" sz="1600" smtClean="0"/>
                      <a:t>14</a:t>
                    </a:r>
                    <a:r>
                      <a:rPr lang="lt-LT" sz="1600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Lapas1!$C$6:$C$13</c:f>
              <c:strCache>
                <c:ptCount val="8"/>
                <c:pt idx="0">
                  <c:v>Mušdavo</c:v>
                </c:pt>
                <c:pt idx="1">
                  <c:v>Stumdydavo</c:v>
                </c:pt>
                <c:pt idx="2">
                  <c:v>Gadindavo ir atimdavo Tavo daiktus, pinigus</c:v>
                </c:pt>
                <c:pt idx="3">
                  <c:v>Ignoruodavo ar nebendraudavo su Tavimu</c:v>
                </c:pt>
                <c:pt idx="4">
                  <c:v>Apkalbinėdavo Tave</c:v>
                </c:pt>
                <c:pt idx="5">
                  <c:v>Prasivardžiuodavo, erzindavo Tave</c:v>
                </c:pt>
                <c:pt idx="6">
                  <c:v>Grasindavo Tau</c:v>
                </c:pt>
                <c:pt idx="7">
                  <c:v>Tyčiojosi telefone, ar internete, siųsdami nemalonias ir įžeidžiančias  žinutes</c:v>
                </c:pt>
              </c:strCache>
            </c:strRef>
          </c:cat>
          <c:val>
            <c:numRef>
              <c:f>Lapas1!$D$6:$D$13</c:f>
              <c:numCache>
                <c:formatCode>General</c:formatCode>
                <c:ptCount val="8"/>
                <c:pt idx="0">
                  <c:v>191</c:v>
                </c:pt>
                <c:pt idx="1">
                  <c:v>168</c:v>
                </c:pt>
                <c:pt idx="2">
                  <c:v>183</c:v>
                </c:pt>
                <c:pt idx="3">
                  <c:v>156</c:v>
                </c:pt>
                <c:pt idx="4">
                  <c:v>138</c:v>
                </c:pt>
                <c:pt idx="5">
                  <c:v>140</c:v>
                </c:pt>
                <c:pt idx="6">
                  <c:v>181</c:v>
                </c:pt>
                <c:pt idx="7">
                  <c:v>181</c:v>
                </c:pt>
              </c:numCache>
            </c:numRef>
          </c:val>
        </c:ser>
        <c:ser>
          <c:idx val="1"/>
          <c:order val="1"/>
          <c:tx>
            <c:strRef>
              <c:f>Lapas1!$E$5</c:f>
              <c:strCache>
                <c:ptCount val="1"/>
                <c:pt idx="0">
                  <c:v>1–2 kartus per mėnesį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206760224473705E-2"/>
                  <c:y val="-4.3016900561182684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4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016900561184263E-3"/>
                  <c:y val="-6.4525350841776385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17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72863539100842E-2"/>
                  <c:y val="-4.3016900561185832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6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38966853728087E-3"/>
                  <c:y val="-6.4525350841776385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20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016900561184783E-3"/>
                  <c:y val="-4.3016900561184263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21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03727679760966E-2"/>
                  <c:y val="-4.3018594139946909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18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4376243651337694E-2"/>
                  <c:y val="-4.3016900561184263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6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2942346965964887E-2"/>
                  <c:y val="-4.301690056118445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en-US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Lapas1!$C$6:$C$13</c:f>
              <c:strCache>
                <c:ptCount val="8"/>
                <c:pt idx="0">
                  <c:v>Mušdavo</c:v>
                </c:pt>
                <c:pt idx="1">
                  <c:v>Stumdydavo</c:v>
                </c:pt>
                <c:pt idx="2">
                  <c:v>Gadindavo ir atimdavo Tavo daiktus, pinigus</c:v>
                </c:pt>
                <c:pt idx="3">
                  <c:v>Ignoruodavo ar nebendraudavo su Tavimu</c:v>
                </c:pt>
                <c:pt idx="4">
                  <c:v>Apkalbinėdavo Tave</c:v>
                </c:pt>
                <c:pt idx="5">
                  <c:v>Prasivardžiuodavo, erzindavo Tave</c:v>
                </c:pt>
                <c:pt idx="6">
                  <c:v>Grasindavo Tau</c:v>
                </c:pt>
                <c:pt idx="7">
                  <c:v>Tyčiojosi telefone, ar internete, siųsdami nemalonias ir įžeidžiančias  žinutes</c:v>
                </c:pt>
              </c:strCache>
            </c:strRef>
          </c:cat>
          <c:val>
            <c:numRef>
              <c:f>Lapas1!$E$6:$E$13</c:f>
              <c:numCache>
                <c:formatCode>General</c:formatCode>
                <c:ptCount val="8"/>
                <c:pt idx="0">
                  <c:v>8</c:v>
                </c:pt>
                <c:pt idx="1">
                  <c:v>37</c:v>
                </c:pt>
                <c:pt idx="2">
                  <c:v>17</c:v>
                </c:pt>
                <c:pt idx="3">
                  <c:v>48</c:v>
                </c:pt>
                <c:pt idx="4">
                  <c:v>52</c:v>
                </c:pt>
                <c:pt idx="5">
                  <c:v>48</c:v>
                </c:pt>
                <c:pt idx="6">
                  <c:v>12</c:v>
                </c:pt>
                <c:pt idx="7">
                  <c:v>18</c:v>
                </c:pt>
              </c:numCache>
            </c:numRef>
          </c:val>
        </c:ser>
        <c:ser>
          <c:idx val="2"/>
          <c:order val="2"/>
          <c:tx>
            <c:strRef>
              <c:f>Lapas1!$F$5</c:f>
              <c:strCache>
                <c:ptCount val="1"/>
                <c:pt idx="0">
                  <c:v>2–3 kartus per mėnesį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441352044894745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6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281313819693025E-2"/>
                  <c:y val="-1.5772681331740215E-16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11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84741713432021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9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318590617302682E-2"/>
                  <c:y val="6.4525350841776385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16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35586741491239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22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022366078565801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21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847417134320214E-2"/>
                  <c:y val="-2.1508450280592131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8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5847417134320214E-2"/>
                  <c:y val="-2.1510143859354383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7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Lapas1!$C$6:$C$13</c:f>
              <c:strCache>
                <c:ptCount val="8"/>
                <c:pt idx="0">
                  <c:v>Mušdavo</c:v>
                </c:pt>
                <c:pt idx="1">
                  <c:v>Stumdydavo</c:v>
                </c:pt>
                <c:pt idx="2">
                  <c:v>Gadindavo ir atimdavo Tavo daiktus, pinigus</c:v>
                </c:pt>
                <c:pt idx="3">
                  <c:v>Ignoruodavo ar nebendraudavo su Tavimu</c:v>
                </c:pt>
                <c:pt idx="4">
                  <c:v>Apkalbinėdavo Tave</c:v>
                </c:pt>
                <c:pt idx="5">
                  <c:v>Prasivardžiuodavo, erzindavo Tave</c:v>
                </c:pt>
                <c:pt idx="6">
                  <c:v>Grasindavo Tau</c:v>
                </c:pt>
                <c:pt idx="7">
                  <c:v>Tyčiojosi telefone, ar internete, siųsdami nemalonias ir įžeidžiančias  žinutes</c:v>
                </c:pt>
              </c:strCache>
            </c:strRef>
          </c:cat>
          <c:val>
            <c:numRef>
              <c:f>Lapas1!$F$6:$F$13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  <c:pt idx="4">
                  <c:v>13</c:v>
                </c:pt>
                <c:pt idx="5">
                  <c:v>15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</c:ser>
        <c:ser>
          <c:idx val="3"/>
          <c:order val="3"/>
          <c:tx>
            <c:strRef>
              <c:f>Lapas1!$G$5</c:f>
              <c:strCache>
                <c:ptCount val="1"/>
                <c:pt idx="0">
                  <c:v>1 kartą per savaitę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016900561183733E-3"/>
                  <c:y val="-1.5772681331740215E-16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6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3727679760960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10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8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0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10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29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169483426864043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21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037276797609608E-2"/>
                  <c:y val="2.1508450280592131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9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074553595219268E-2"/>
                  <c:y val="-6.4525350841776385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7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Lapas1!$C$6:$C$13</c:f>
              <c:strCache>
                <c:ptCount val="8"/>
                <c:pt idx="0">
                  <c:v>Mušdavo</c:v>
                </c:pt>
                <c:pt idx="1">
                  <c:v>Stumdydavo</c:v>
                </c:pt>
                <c:pt idx="2">
                  <c:v>Gadindavo ir atimdavo Tavo daiktus, pinigus</c:v>
                </c:pt>
                <c:pt idx="3">
                  <c:v>Ignoruodavo ar nebendraudavo su Tavimu</c:v>
                </c:pt>
                <c:pt idx="4">
                  <c:v>Apkalbinėdavo Tave</c:v>
                </c:pt>
                <c:pt idx="5">
                  <c:v>Prasivardžiuodavo, erzindavo Tave</c:v>
                </c:pt>
                <c:pt idx="6">
                  <c:v>Grasindavo Tau</c:v>
                </c:pt>
                <c:pt idx="7">
                  <c:v>Tyčiojosi telefone, ar internete, siųsdami nemalonias ir įžeidžiančias  žinutes</c:v>
                </c:pt>
              </c:strCache>
            </c:strRef>
          </c:cat>
          <c:val>
            <c:numRef>
              <c:f>Lapas1!$G$6:$G$13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12</c:v>
                </c:pt>
                <c:pt idx="5">
                  <c:v>9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4"/>
          <c:order val="4"/>
          <c:tx>
            <c:strRef>
              <c:f>Lapas1!$H$5</c:f>
              <c:strCache>
                <c:ptCount val="1"/>
                <c:pt idx="0">
                  <c:v>Keletą kartų per savaitę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5055915196414648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8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016900561184263E-3"/>
                  <c:y val="-1.5055915196414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lt-LT" dirty="0" smtClean="0"/>
                      <a:t>2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5056084554290715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8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575604439134051E-17"/>
                  <c:y val="-1.5055915196414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lt-LT" dirty="0" smtClean="0"/>
                      <a:t>4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677933707456174E-3"/>
                  <c:y val="-1.5055915196414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lt-LT" dirty="0" smtClean="0"/>
                      <a:t>2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575604439134051E-17"/>
                  <c:y val="-1.505591519641449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20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338966853728087E-3"/>
                  <c:y val="-1.5055915196414511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9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33896685372756E-3"/>
                  <c:y val="-1.5055915196414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en-US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Lapas1!$C$6:$C$13</c:f>
              <c:strCache>
                <c:ptCount val="8"/>
                <c:pt idx="0">
                  <c:v>Mušdavo</c:v>
                </c:pt>
                <c:pt idx="1">
                  <c:v>Stumdydavo</c:v>
                </c:pt>
                <c:pt idx="2">
                  <c:v>Gadindavo ir atimdavo Tavo daiktus, pinigus</c:v>
                </c:pt>
                <c:pt idx="3">
                  <c:v>Ignoruodavo ar nebendraudavo su Tavimu</c:v>
                </c:pt>
                <c:pt idx="4">
                  <c:v>Apkalbinėdavo Tave</c:v>
                </c:pt>
                <c:pt idx="5">
                  <c:v>Prasivardžiuodavo, erzindavo Tave</c:v>
                </c:pt>
                <c:pt idx="6">
                  <c:v>Grasindavo Tau</c:v>
                </c:pt>
                <c:pt idx="7">
                  <c:v>Tyčiojosi telefone, ar internete, siųsdami nemalonias ir įžeidžiančias  žinutes</c:v>
                </c:pt>
              </c:strCache>
            </c:strRef>
          </c:cat>
          <c:val>
            <c:numRef>
              <c:f>Lapas1!$H$6:$H$13</c:f>
              <c:numCache>
                <c:formatCode>General</c:formatCode>
                <c:ptCount val="8"/>
                <c:pt idx="0">
                  <c:v>8</c:v>
                </c:pt>
                <c:pt idx="1">
                  <c:v>11</c:v>
                </c:pt>
                <c:pt idx="2">
                  <c:v>8</c:v>
                </c:pt>
                <c:pt idx="3">
                  <c:v>12</c:v>
                </c:pt>
                <c:pt idx="4">
                  <c:v>20</c:v>
                </c:pt>
                <c:pt idx="5">
                  <c:v>17</c:v>
                </c:pt>
                <c:pt idx="6">
                  <c:v>9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116608"/>
        <c:axId val="40118144"/>
        <c:axId val="0"/>
      </c:bar3DChart>
      <c:catAx>
        <c:axId val="401166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lt-LT"/>
          </a:p>
        </c:txPr>
        <c:crossAx val="40118144"/>
        <c:crosses val="autoZero"/>
        <c:auto val="1"/>
        <c:lblAlgn val="ctr"/>
        <c:lblOffset val="100"/>
        <c:noMultiLvlLbl val="0"/>
      </c:catAx>
      <c:valAx>
        <c:axId val="401181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0116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04165661809929"/>
          <c:y val="0.37771006473535462"/>
          <c:w val="0.24865665332578224"/>
          <c:h val="0.25318325064152764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lt-L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'[PATYČIŲ KLAUSIMYNAS 1.xlsx]Lapas1'!$F$38</c:f>
              <c:strCache>
                <c:ptCount val="1"/>
                <c:pt idx="0">
                  <c:v>Niekada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494516482295618E-3"/>
                  <c:y val="-2.5605091497770089E-2"/>
                </c:manualLayout>
              </c:layout>
              <c:tx>
                <c:rich>
                  <a:bodyPr/>
                  <a:lstStyle/>
                  <a:p>
                    <a:r>
                      <a:rPr lang="lt-LT" sz="1800" dirty="0" smtClean="0"/>
                      <a:t>24</a:t>
                    </a:r>
                    <a:r>
                      <a:rPr lang="lt-LT" sz="1800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989032964591235E-3"/>
                  <c:y val="-3.2754297141587445E-2"/>
                </c:manualLayout>
              </c:layout>
              <c:tx>
                <c:rich>
                  <a:bodyPr/>
                  <a:lstStyle/>
                  <a:p>
                    <a:r>
                      <a:rPr lang="lt-LT" sz="1800" dirty="0" smtClean="0"/>
                      <a:t>23</a:t>
                    </a:r>
                    <a:r>
                      <a:rPr lang="lt-LT" sz="1800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97806592918304E-2"/>
                  <c:y val="-1.5117367911501908E-2"/>
                </c:manualLayout>
              </c:layout>
              <c:tx>
                <c:rich>
                  <a:bodyPr/>
                  <a:lstStyle/>
                  <a:p>
                    <a:r>
                      <a:rPr lang="lt-LT" sz="1800" dirty="0" smtClean="0"/>
                      <a:t>29</a:t>
                    </a:r>
                    <a:r>
                      <a:rPr lang="lt-LT" sz="1800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23080768803466E-2"/>
                  <c:y val="-2.0156490548669196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2</a:t>
                    </a:r>
                    <a:r>
                      <a:rPr lang="lt-LT" sz="1800" dirty="0" smtClean="0"/>
                      <a:t>4</a:t>
                    </a:r>
                    <a:r>
                      <a:rPr lang="lt-LT" sz="1800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'[PATYČIŲ KLAUSIMYNAS 1.xlsx]Lapas1'!$G$37:$J$37</c:f>
              <c:strCache>
                <c:ptCount val="4"/>
                <c:pt idx="0">
                  <c:v>Koridoriuose</c:v>
                </c:pt>
                <c:pt idx="1">
                  <c:v>Kabinetuose</c:v>
                </c:pt>
                <c:pt idx="2">
                  <c:v>Tualete</c:v>
                </c:pt>
                <c:pt idx="3">
                  <c:v>Mokyklos kieme ar teritorijoje</c:v>
                </c:pt>
              </c:strCache>
            </c:strRef>
          </c:cat>
          <c:val>
            <c:numRef>
              <c:f>'[PATYČIŲ KLAUSIMYNAS 1.xlsx]Lapas1'!$G$38:$J$38</c:f>
              <c:numCache>
                <c:formatCode>General</c:formatCode>
                <c:ptCount val="4"/>
                <c:pt idx="0">
                  <c:v>247</c:v>
                </c:pt>
                <c:pt idx="1">
                  <c:v>203</c:v>
                </c:pt>
                <c:pt idx="2">
                  <c:v>256</c:v>
                </c:pt>
                <c:pt idx="3">
                  <c:v>213</c:v>
                </c:pt>
              </c:numCache>
            </c:numRef>
          </c:val>
        </c:ser>
        <c:ser>
          <c:idx val="1"/>
          <c:order val="1"/>
          <c:tx>
            <c:strRef>
              <c:f>'[PATYČIŲ KLAUSIMYNAS 1.xlsx]Lapas1'!$F$39</c:f>
              <c:strCache>
                <c:ptCount val="1"/>
                <c:pt idx="0">
                  <c:v>Kartais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069242306410396E-2"/>
                  <c:y val="-1.5117367911501896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39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47143571349215E-2"/>
                  <c:y val="-1.0078245274334598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30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97806592918247E-2"/>
                  <c:y val="-2.2676051867252939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+mn-lt"/>
                        <a:cs typeface="+mn-cs"/>
                      </a:rPr>
                      <a:t>3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47143571349215E-2"/>
                  <c:y val="-1.5117566302156903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28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'[PATYČIŲ KLAUSIMYNAS 1.xlsx]Lapas1'!$G$37:$J$37</c:f>
              <c:strCache>
                <c:ptCount val="4"/>
                <c:pt idx="0">
                  <c:v>Koridoriuose</c:v>
                </c:pt>
                <c:pt idx="1">
                  <c:v>Kabinetuose</c:v>
                </c:pt>
                <c:pt idx="2">
                  <c:v>Tualete</c:v>
                </c:pt>
                <c:pt idx="3">
                  <c:v>Mokyklos kieme ar teritorijoje</c:v>
                </c:pt>
              </c:strCache>
            </c:strRef>
          </c:cat>
          <c:val>
            <c:numRef>
              <c:f>'[PATYČIŲ KLAUSIMYNAS 1.xlsx]Lapas1'!$G$39:$J$39</c:f>
              <c:numCache>
                <c:formatCode>General</c:formatCode>
                <c:ptCount val="4"/>
                <c:pt idx="0">
                  <c:v>58</c:v>
                </c:pt>
                <c:pt idx="1">
                  <c:v>49</c:v>
                </c:pt>
                <c:pt idx="2">
                  <c:v>3</c:v>
                </c:pt>
                <c:pt idx="3">
                  <c:v>42</c:v>
                </c:pt>
              </c:numCache>
            </c:numRef>
          </c:val>
        </c:ser>
        <c:ser>
          <c:idx val="2"/>
          <c:order val="2"/>
          <c:tx>
            <c:strRef>
              <c:f>'[PATYČIŲ KLAUSIMYNAS 1.xlsx]Lapas1'!$F$40</c:f>
              <c:strCache>
                <c:ptCount val="1"/>
                <c:pt idx="0">
                  <c:v>Dažnai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74725824114781E-2"/>
                  <c:y val="-5.0391226371673909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35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21984065262589E-2"/>
                  <c:y val="-7.5586839557509481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26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46161537606933E-2"/>
                  <c:y val="-1.2597806592918155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14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20887361721712E-2"/>
                  <c:y val="-1.2597806592918155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25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'[PATYČIŲ KLAUSIMYNAS 1.xlsx]Lapas1'!$G$37:$J$37</c:f>
              <c:strCache>
                <c:ptCount val="4"/>
                <c:pt idx="0">
                  <c:v>Koridoriuose</c:v>
                </c:pt>
                <c:pt idx="1">
                  <c:v>Kabinetuose</c:v>
                </c:pt>
                <c:pt idx="2">
                  <c:v>Tualete</c:v>
                </c:pt>
                <c:pt idx="3">
                  <c:v>Mokyklos kieme ar teritorijoje</c:v>
                </c:pt>
              </c:strCache>
            </c:strRef>
          </c:cat>
          <c:val>
            <c:numRef>
              <c:f>'[PATYČIŲ KLAUSIMYNAS 1.xlsx]Lapas1'!$G$40:$J$40</c:f>
              <c:numCache>
                <c:formatCode>General</c:formatCode>
                <c:ptCount val="4"/>
                <c:pt idx="0">
                  <c:v>20</c:v>
                </c:pt>
                <c:pt idx="1">
                  <c:v>14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075456"/>
        <c:axId val="169076992"/>
        <c:axId val="0"/>
      </c:bar3DChart>
      <c:catAx>
        <c:axId val="169075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lt-LT"/>
          </a:p>
        </c:txPr>
        <c:crossAx val="169076992"/>
        <c:crosses val="autoZero"/>
        <c:auto val="1"/>
        <c:lblAlgn val="ctr"/>
        <c:lblOffset val="100"/>
        <c:noMultiLvlLbl val="0"/>
      </c:catAx>
      <c:valAx>
        <c:axId val="169076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0754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lt-L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108496491842788"/>
          <c:y val="3.6648184923897348E-2"/>
          <c:w val="0.51040838767202501"/>
          <c:h val="0.91742331660118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Lapas1!$H$47</c:f>
              <c:strCache>
                <c:ptCount val="1"/>
                <c:pt idx="0">
                  <c:v>Niekada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566868638527343E-2"/>
                  <c:y val="4.409232307521386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lt-LT" dirty="0" smtClean="0"/>
                      <a:t>9</a:t>
                    </a:r>
                    <a:r>
                      <a:rPr lang="en-US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89158184703125E-2"/>
                  <c:y val="-8.0834991825168606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lt-LT" dirty="0" smtClean="0"/>
                      <a:t>6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054357856433313E-16"/>
                  <c:y val="1.98415453838462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lt-LT" dirty="0" smtClean="0"/>
                      <a:t>1</a:t>
                    </a:r>
                    <a:r>
                      <a:rPr lang="en-US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0445790923515627E-3"/>
                  <c:y val="1.54323130763248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lt-LT" dirty="0" smtClean="0"/>
                      <a:t>4</a:t>
                    </a:r>
                    <a:r>
                      <a:rPr lang="en-US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52008941076822E-2"/>
                  <c:y val="4.0417495912584303E-1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lt-LT" smtClean="0"/>
                      <a:t>7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552008941076822E-2"/>
                  <c:y val="4.4092323075213867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13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Lapas1!$G$48:$G$53</c:f>
              <c:strCache>
                <c:ptCount val="6"/>
                <c:pt idx="0">
                  <c:v>Atsakau skriaudėju tuo pačiu</c:v>
                </c:pt>
                <c:pt idx="1">
                  <c:v>Papasakoju tėvams, globėjams</c:v>
                </c:pt>
                <c:pt idx="2">
                  <c:v>Papasakoju mokytojams</c:v>
                </c:pt>
                <c:pt idx="3">
                  <c:v>Papasakoju draugams</c:v>
                </c:pt>
                <c:pt idx="4">
                  <c:v>Nesiimu jokių veiksmų</c:v>
                </c:pt>
                <c:pt idx="5">
                  <c:v>Stengiuosi parodyti, kad manęs tai nejaudina</c:v>
                </c:pt>
              </c:strCache>
            </c:strRef>
          </c:cat>
          <c:val>
            <c:numRef>
              <c:f>Lapas1!$H$48:$H$53</c:f>
              <c:numCache>
                <c:formatCode>General</c:formatCode>
                <c:ptCount val="6"/>
                <c:pt idx="0">
                  <c:v>180</c:v>
                </c:pt>
                <c:pt idx="1">
                  <c:v>157</c:v>
                </c:pt>
                <c:pt idx="2">
                  <c:v>200</c:v>
                </c:pt>
                <c:pt idx="3">
                  <c:v>150</c:v>
                </c:pt>
                <c:pt idx="4">
                  <c:v>167</c:v>
                </c:pt>
                <c:pt idx="5">
                  <c:v>139</c:v>
                </c:pt>
              </c:numCache>
            </c:numRef>
          </c:val>
        </c:ser>
        <c:ser>
          <c:idx val="1"/>
          <c:order val="1"/>
          <c:tx>
            <c:strRef>
              <c:f>Lapas1!$I$47</c:f>
              <c:strCache>
                <c:ptCount val="1"/>
                <c:pt idx="0">
                  <c:v>Kartais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297193949010418E-3"/>
                  <c:y val="-1.1023080768803466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15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222895461757813E-3"/>
                  <c:y val="-1.5432313076324852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059438789802084E-2"/>
                  <c:y val="-8.8184646150427735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14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297193949010418E-3"/>
                  <c:y val="-1.3227696922564159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81728335977864E-2"/>
                  <c:y val="-1.9841545383846238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17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552008941076822E-2"/>
                  <c:y val="-1.1023080768803466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15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Lapas1!$G$48:$G$53</c:f>
              <c:strCache>
                <c:ptCount val="6"/>
                <c:pt idx="0">
                  <c:v>Atsakau skriaudėju tuo pačiu</c:v>
                </c:pt>
                <c:pt idx="1">
                  <c:v>Papasakoju tėvams, globėjams</c:v>
                </c:pt>
                <c:pt idx="2">
                  <c:v>Papasakoju mokytojams</c:v>
                </c:pt>
                <c:pt idx="3">
                  <c:v>Papasakoju draugams</c:v>
                </c:pt>
                <c:pt idx="4">
                  <c:v>Nesiimu jokių veiksmų</c:v>
                </c:pt>
                <c:pt idx="5">
                  <c:v>Stengiuosi parodyti, kad manęs tai nejaudina</c:v>
                </c:pt>
              </c:strCache>
            </c:strRef>
          </c:cat>
          <c:val>
            <c:numRef>
              <c:f>Lapas1!$I$48:$I$53</c:f>
              <c:numCache>
                <c:formatCode>General</c:formatCode>
                <c:ptCount val="6"/>
                <c:pt idx="0">
                  <c:v>67</c:v>
                </c:pt>
                <c:pt idx="1">
                  <c:v>88</c:v>
                </c:pt>
                <c:pt idx="2">
                  <c:v>57</c:v>
                </c:pt>
                <c:pt idx="3">
                  <c:v>84</c:v>
                </c:pt>
                <c:pt idx="4">
                  <c:v>69</c:v>
                </c:pt>
                <c:pt idx="5">
                  <c:v>68</c:v>
                </c:pt>
              </c:numCache>
            </c:numRef>
          </c:val>
        </c:ser>
        <c:ser>
          <c:idx val="2"/>
          <c:order val="2"/>
          <c:tx>
            <c:strRef>
              <c:f>Lapas1!$J$47</c:f>
              <c:strCache>
                <c:ptCount val="1"/>
                <c:pt idx="0">
                  <c:v>Dažnai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059438789802137E-2"/>
                  <c:y val="-1.5432313076324852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10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297193949009863E-3"/>
                  <c:y val="-8.8184646150426919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14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9.0445790923516182E-3"/>
                  <c:y val="-6.6138484612820797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074298487253155E-3"/>
                  <c:y val="-1.3227696922564159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17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14859697450576E-3"/>
                  <c:y val="-1.7636929230085557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34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Lapas1!$G$48:$G$53</c:f>
              <c:strCache>
                <c:ptCount val="6"/>
                <c:pt idx="0">
                  <c:v>Atsakau skriaudėju tuo pačiu</c:v>
                </c:pt>
                <c:pt idx="1">
                  <c:v>Papasakoju tėvams, globėjams</c:v>
                </c:pt>
                <c:pt idx="2">
                  <c:v>Papasakoju mokytojams</c:v>
                </c:pt>
                <c:pt idx="3">
                  <c:v>Papasakoju draugams</c:v>
                </c:pt>
                <c:pt idx="4">
                  <c:v>Nesiimu jokių veiksmų</c:v>
                </c:pt>
                <c:pt idx="5">
                  <c:v>Stengiuosi parodyti, kad manęs tai nejaudina</c:v>
                </c:pt>
              </c:strCache>
            </c:strRef>
          </c:cat>
          <c:val>
            <c:numRef>
              <c:f>Lapas1!$J$48:$J$53</c:f>
              <c:numCache>
                <c:formatCode>General</c:formatCode>
                <c:ptCount val="6"/>
                <c:pt idx="0">
                  <c:v>25</c:v>
                </c:pt>
                <c:pt idx="1">
                  <c:v>31</c:v>
                </c:pt>
                <c:pt idx="2">
                  <c:v>14</c:v>
                </c:pt>
                <c:pt idx="3">
                  <c:v>37</c:v>
                </c:pt>
                <c:pt idx="4">
                  <c:v>37</c:v>
                </c:pt>
                <c:pt idx="5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880000"/>
        <c:axId val="42894080"/>
        <c:axId val="0"/>
      </c:bar3DChart>
      <c:catAx>
        <c:axId val="428800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/>
          </a:p>
        </c:txPr>
        <c:crossAx val="42894080"/>
        <c:crosses val="autoZero"/>
        <c:auto val="1"/>
        <c:lblAlgn val="ctr"/>
        <c:lblOffset val="100"/>
        <c:noMultiLvlLbl val="0"/>
      </c:catAx>
      <c:valAx>
        <c:axId val="428940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880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049444648600294"/>
          <c:y val="0.41268973586268193"/>
          <c:w val="0.12649069381654651"/>
          <c:h val="0.17021129596711476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910605718138597E-2"/>
          <c:y val="9.0838008153805702E-2"/>
          <c:w val="0.80538908033207035"/>
          <c:h val="0.8773517757286227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9.9834333541483897E-2"/>
                  <c:y val="-0.2747240461327081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 </a:t>
                    </a:r>
                    <a:r>
                      <a:rPr lang="en-US"/>
                      <a:t>64%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0908847771703531E-2"/>
                  <c:y val="-7.34960531811514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31%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8166310065165171E-2"/>
                  <c:y val="-9.14965144519807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Lapas1!$B$59:$D$59</c:f>
              <c:strCache>
                <c:ptCount val="3"/>
                <c:pt idx="0">
                  <c:v>Niekada</c:v>
                </c:pt>
                <c:pt idx="1">
                  <c:v>Kartais</c:v>
                </c:pt>
                <c:pt idx="2">
                  <c:v>Dažnai</c:v>
                </c:pt>
              </c:strCache>
            </c:strRef>
          </c:cat>
          <c:val>
            <c:numRef>
              <c:f>Lapas1!$B$60:$D$60</c:f>
              <c:numCache>
                <c:formatCode>General</c:formatCode>
                <c:ptCount val="3"/>
                <c:pt idx="0">
                  <c:v>437</c:v>
                </c:pt>
                <c:pt idx="1">
                  <c:v>211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83934476357972809"/>
          <c:y val="0.38739362293078544"/>
          <c:w val="0.15399979142778686"/>
          <c:h val="0.1969936673702922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1111111111111212E-2"/>
                  <c:y val="8.4875562720133283E-17"/>
                </c:manualLayout>
              </c:layout>
              <c:tx>
                <c:rich>
                  <a:bodyPr/>
                  <a:lstStyle/>
                  <a:p>
                    <a:r>
                      <a:rPr lang="lt-LT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-8.4875562720133283E-17"/>
                </c:manualLayout>
              </c:layout>
              <c:tx>
                <c:rich>
                  <a:bodyPr/>
                  <a:lstStyle/>
                  <a:p>
                    <a:r>
                      <a:rPr lang="lt-LT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71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11111111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3332E-3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lt-LT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Lapas1!$B$64:$F$64</c:f>
              <c:strCache>
                <c:ptCount val="5"/>
                <c:pt idx="0">
                  <c:v>Niekada</c:v>
                </c:pt>
                <c:pt idx="1">
                  <c:v>1–2 kartus per mėnesį</c:v>
                </c:pt>
                <c:pt idx="2">
                  <c:v>2–3 kartus per mėnesį</c:v>
                </c:pt>
                <c:pt idx="3">
                  <c:v>1 kartą per savaitę</c:v>
                </c:pt>
                <c:pt idx="4">
                  <c:v>Keletą kartų per savaitė</c:v>
                </c:pt>
              </c:strCache>
            </c:strRef>
          </c:cat>
          <c:val>
            <c:numRef>
              <c:f>Lapas1!$B$65:$F$65</c:f>
              <c:numCache>
                <c:formatCode>General</c:formatCode>
                <c:ptCount val="5"/>
                <c:pt idx="0">
                  <c:v>518</c:v>
                </c:pt>
                <c:pt idx="1">
                  <c:v>121</c:v>
                </c:pt>
                <c:pt idx="2">
                  <c:v>12</c:v>
                </c:pt>
                <c:pt idx="3">
                  <c:v>15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718720"/>
        <c:axId val="42720256"/>
        <c:axId val="0"/>
      </c:bar3DChart>
      <c:catAx>
        <c:axId val="427187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/>
          </a:p>
        </c:txPr>
        <c:crossAx val="42720256"/>
        <c:crosses val="autoZero"/>
        <c:auto val="1"/>
        <c:lblAlgn val="ctr"/>
        <c:lblOffset val="100"/>
        <c:noMultiLvlLbl val="0"/>
      </c:catAx>
      <c:valAx>
        <c:axId val="427202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7187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728064063769851"/>
          <c:y val="2.33742435579447E-2"/>
          <c:w val="0.39642246286613742"/>
          <c:h val="0.9233927154011000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Lapas1!$F$6</c:f>
              <c:strCache>
                <c:ptCount val="1"/>
                <c:pt idx="0">
                  <c:v>Niekada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lt-LT" smtClean="0"/>
                      <a:t>13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lt-LT" smtClean="0"/>
                      <a:t>12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lt-LT" smtClean="0"/>
                      <a:t>14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lt-LT" smtClean="0"/>
                      <a:t>11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lt-LT" smtClean="0"/>
                      <a:t>10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lt-LT" smtClean="0"/>
                      <a:t>12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lt-LT" smtClean="0"/>
                      <a:t>14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lt-LT" dirty="0" smtClean="0"/>
                      <a:t>14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Lapas1!$E$7:$E$14</c:f>
              <c:strCache>
                <c:ptCount val="8"/>
                <c:pt idx="0">
                  <c:v>Mušdavai</c:v>
                </c:pt>
                <c:pt idx="1">
                  <c:v>Stumdydavai</c:v>
                </c:pt>
                <c:pt idx="2">
                  <c:v>Gadindavai ir atimdavai kitų daiktus, pinigus</c:v>
                </c:pt>
                <c:pt idx="3">
                  <c:v>Ignoruodavai ar nebendraudaudavai su jais</c:v>
                </c:pt>
                <c:pt idx="4">
                  <c:v>Apkalbinėdavai kitus</c:v>
                </c:pt>
                <c:pt idx="5">
                  <c:v>Prasivardžiuodavai, erzindavai kitus</c:v>
                </c:pt>
                <c:pt idx="6">
                  <c:v>Grasindavai kitiems</c:v>
                </c:pt>
                <c:pt idx="7">
                  <c:v>Tyčiojausi telefonu, ar internetu, siųsdamas nemalonias ir įžeidžiančias žinutes</c:v>
                </c:pt>
              </c:strCache>
            </c:strRef>
          </c:cat>
          <c:val>
            <c:numRef>
              <c:f>Lapas1!$F$7:$F$14</c:f>
              <c:numCache>
                <c:formatCode>General</c:formatCode>
                <c:ptCount val="8"/>
                <c:pt idx="0">
                  <c:v>620</c:v>
                </c:pt>
                <c:pt idx="1">
                  <c:v>576</c:v>
                </c:pt>
                <c:pt idx="2">
                  <c:v>644</c:v>
                </c:pt>
                <c:pt idx="3">
                  <c:v>519</c:v>
                </c:pt>
                <c:pt idx="4">
                  <c:v>441</c:v>
                </c:pt>
                <c:pt idx="5">
                  <c:v>561</c:v>
                </c:pt>
                <c:pt idx="6">
                  <c:v>641</c:v>
                </c:pt>
                <c:pt idx="7">
                  <c:v>630</c:v>
                </c:pt>
              </c:numCache>
            </c:numRef>
          </c:val>
        </c:ser>
        <c:ser>
          <c:idx val="1"/>
          <c:order val="1"/>
          <c:tx>
            <c:strRef>
              <c:f>Lapas1!$G$6</c:f>
              <c:strCache>
                <c:ptCount val="1"/>
                <c:pt idx="0">
                  <c:v>1–2 kartus per mėnesį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lt-LT" smtClean="0"/>
                      <a:t>7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lt-LT" smtClean="0"/>
                      <a:t>17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lt-LT" smtClean="0"/>
                      <a:t>4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lt-LT" smtClean="0"/>
                      <a:t>23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lt-LT" smtClean="0"/>
                      <a:t>21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lt-LT" smtClean="0"/>
                      <a:t>8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lt-LT" smtClean="0"/>
                      <a:t>4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lt-LT" smtClean="0"/>
                      <a:t>6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Lapas1!$E$7:$E$14</c:f>
              <c:strCache>
                <c:ptCount val="8"/>
                <c:pt idx="0">
                  <c:v>Mušdavai</c:v>
                </c:pt>
                <c:pt idx="1">
                  <c:v>Stumdydavai</c:v>
                </c:pt>
                <c:pt idx="2">
                  <c:v>Gadindavai ir atimdavai kitų daiktus, pinigus</c:v>
                </c:pt>
                <c:pt idx="3">
                  <c:v>Ignoruodavai ar nebendraudaudavai su jais</c:v>
                </c:pt>
                <c:pt idx="4">
                  <c:v>Apkalbinėdavai kitus</c:v>
                </c:pt>
                <c:pt idx="5">
                  <c:v>Prasivardžiuodavai, erzindavai kitus</c:v>
                </c:pt>
                <c:pt idx="6">
                  <c:v>Grasindavai kitiems</c:v>
                </c:pt>
                <c:pt idx="7">
                  <c:v>Tyčiojausi telefonu, ar internetu, siųsdamas nemalonias ir įžeidžiančias žinutes</c:v>
                </c:pt>
              </c:strCache>
            </c:strRef>
          </c:cat>
          <c:val>
            <c:numRef>
              <c:f>Lapas1!$G$7:$G$14</c:f>
              <c:numCache>
                <c:formatCode>General</c:formatCode>
                <c:ptCount val="8"/>
                <c:pt idx="0">
                  <c:v>31</c:v>
                </c:pt>
                <c:pt idx="1">
                  <c:v>74</c:v>
                </c:pt>
                <c:pt idx="2">
                  <c:v>17</c:v>
                </c:pt>
                <c:pt idx="3">
                  <c:v>99</c:v>
                </c:pt>
                <c:pt idx="4">
                  <c:v>91</c:v>
                </c:pt>
                <c:pt idx="5">
                  <c:v>78</c:v>
                </c:pt>
                <c:pt idx="6">
                  <c:v>16</c:v>
                </c:pt>
                <c:pt idx="7">
                  <c:v>24</c:v>
                </c:pt>
              </c:numCache>
            </c:numRef>
          </c:val>
        </c:ser>
        <c:ser>
          <c:idx val="2"/>
          <c:order val="2"/>
          <c:tx>
            <c:strRef>
              <c:f>Lapas1!$H$6</c:f>
              <c:strCache>
                <c:ptCount val="1"/>
                <c:pt idx="0">
                  <c:v>2–3 kartus per mėnesį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10824018513370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8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946124249930505E-2"/>
                  <c:y val="-4.249862465080854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lt-LT" dirty="0" smtClean="0"/>
                      <a:t>1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29741616662038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en-US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567772286957247E-2"/>
                  <c:y val="8.4995576127419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lt-LT" dirty="0" smtClean="0"/>
                      <a:t>4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567772286957247E-2"/>
                  <c:y val="2.124931232540427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lt-LT" dirty="0" smtClean="0"/>
                      <a:t>4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351536259187241E-2"/>
                  <c:y val="6.37479369762128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lt-LT" dirty="0" smtClean="0"/>
                      <a:t>6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540712240673817E-2"/>
                  <c:y val="6.3747936976213211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8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5135300231417137E-2"/>
                  <c:y val="4.2498624650808541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7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Lapas1!$E$7:$E$14</c:f>
              <c:strCache>
                <c:ptCount val="8"/>
                <c:pt idx="0">
                  <c:v>Mušdavai</c:v>
                </c:pt>
                <c:pt idx="1">
                  <c:v>Stumdydavai</c:v>
                </c:pt>
                <c:pt idx="2">
                  <c:v>Gadindavai ir atimdavai kitų daiktus, pinigus</c:v>
                </c:pt>
                <c:pt idx="3">
                  <c:v>Ignoruodavai ar nebendraudaudavai su jais</c:v>
                </c:pt>
                <c:pt idx="4">
                  <c:v>Apkalbinėdavai kitus</c:v>
                </c:pt>
                <c:pt idx="5">
                  <c:v>Prasivardžiuodavai, erzindavai kitus</c:v>
                </c:pt>
                <c:pt idx="6">
                  <c:v>Grasindavai kitiems</c:v>
                </c:pt>
                <c:pt idx="7">
                  <c:v>Tyčiojausi telefonu, ar internetu, siųsdamas nemalonias ir įžeidžiančias žinutes</c:v>
                </c:pt>
              </c:strCache>
            </c:strRef>
          </c:cat>
          <c:val>
            <c:numRef>
              <c:f>Lapas1!$H$7:$H$14</c:f>
              <c:numCache>
                <c:formatCode>General</c:formatCode>
                <c:ptCount val="8"/>
                <c:pt idx="0">
                  <c:v>7</c:v>
                </c:pt>
                <c:pt idx="1">
                  <c:v>10</c:v>
                </c:pt>
                <c:pt idx="2">
                  <c:v>2</c:v>
                </c:pt>
                <c:pt idx="3">
                  <c:v>21</c:v>
                </c:pt>
                <c:pt idx="4">
                  <c:v>21</c:v>
                </c:pt>
                <c:pt idx="5">
                  <c:v>14</c:v>
                </c:pt>
                <c:pt idx="6">
                  <c:v>7</c:v>
                </c:pt>
                <c:pt idx="7">
                  <c:v>6</c:v>
                </c:pt>
              </c:numCache>
            </c:numRef>
          </c:val>
        </c:ser>
        <c:ser>
          <c:idx val="3"/>
          <c:order val="3"/>
          <c:tx>
            <c:strRef>
              <c:f>Lapas1!$I$6</c:f>
              <c:strCache>
                <c:ptCount val="1"/>
                <c:pt idx="0">
                  <c:v>1 kartą per savaitę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4324720555401123E-3"/>
                  <c:y val="-2.1249312325404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37884064796798E-3"/>
                  <c:y val="-1.5582649026538526E-16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13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54120092566853E-2"/>
                  <c:y val="-7.7913245132692629E-17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2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37884064796746E-3"/>
                  <c:y val="2.1249312325404271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14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lt-LT" smtClean="0"/>
                      <a:t>20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lt-LT" smtClean="0"/>
                      <a:t>23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lt-LT" smtClean="0"/>
                      <a:t>5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lt-LT" smtClean="0"/>
                      <a:t>7</a:t>
                    </a:r>
                    <a:r>
                      <a:rPr lang="lt-LT" smtClean="0">
                        <a:latin typeface="Times New Roman"/>
                        <a:cs typeface="Times New Roman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Lapas1!$E$7:$E$14</c:f>
              <c:strCache>
                <c:ptCount val="8"/>
                <c:pt idx="0">
                  <c:v>Mušdavai</c:v>
                </c:pt>
                <c:pt idx="1">
                  <c:v>Stumdydavai</c:v>
                </c:pt>
                <c:pt idx="2">
                  <c:v>Gadindavai ir atimdavai kitų daiktus, pinigus</c:v>
                </c:pt>
                <c:pt idx="3">
                  <c:v>Ignoruodavai ar nebendraudaudavai su jais</c:v>
                </c:pt>
                <c:pt idx="4">
                  <c:v>Apkalbinėdavai kitus</c:v>
                </c:pt>
                <c:pt idx="5">
                  <c:v>Prasivardžiuodavai, erzindavai kitus</c:v>
                </c:pt>
                <c:pt idx="6">
                  <c:v>Grasindavai kitiems</c:v>
                </c:pt>
                <c:pt idx="7">
                  <c:v>Tyčiojausi telefonu, ar internetu, siųsdamas nemalonias ir įžeidžiančias žinutes</c:v>
                </c:pt>
              </c:strCache>
            </c:strRef>
          </c:cat>
          <c:val>
            <c:numRef>
              <c:f>Lapas1!$I$7:$I$14</c:f>
              <c:numCache>
                <c:formatCode>General</c:formatCode>
                <c:ptCount val="8"/>
                <c:pt idx="0">
                  <c:v>9</c:v>
                </c:pt>
                <c:pt idx="1">
                  <c:v>7</c:v>
                </c:pt>
                <c:pt idx="2">
                  <c:v>1</c:v>
                </c:pt>
                <c:pt idx="3">
                  <c:v>8</c:v>
                </c:pt>
                <c:pt idx="4">
                  <c:v>11</c:v>
                </c:pt>
                <c:pt idx="5">
                  <c:v>13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</c:ser>
        <c:ser>
          <c:idx val="4"/>
          <c:order val="4"/>
          <c:tx>
            <c:strRef>
              <c:f>Lapas1!$J$6</c:f>
              <c:strCache>
                <c:ptCount val="1"/>
                <c:pt idx="0">
                  <c:v>Keletą kartų per savaitę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21648037026741E-3"/>
                  <c:y val="-8.4997249301617082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8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54120092567369E-3"/>
                  <c:y val="-1.9124381092863844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11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054120092567369E-3"/>
                  <c:y val="-1.6999449860323496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3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21648037026741E-3"/>
                  <c:y val="-1.487451862778299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32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48746859452028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lt-LT" dirty="0" smtClean="0"/>
                      <a:t>6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1531178380175154E-17"/>
                  <c:y val="-1.06246561627021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lt-LT" dirty="0" smtClean="0"/>
                      <a:t>4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108240185133193E-3"/>
                  <c:y val="-2.1249312325404272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6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053013468937516E-3"/>
                  <c:y val="-6.374793697621282E-3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10</a:t>
                    </a:r>
                    <a:r>
                      <a:rPr lang="lt-LT" dirty="0" smtClean="0">
                        <a:latin typeface="Times New Roman"/>
                        <a:cs typeface="Times New Roman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Lapas1!$E$7:$E$14</c:f>
              <c:strCache>
                <c:ptCount val="8"/>
                <c:pt idx="0">
                  <c:v>Mušdavai</c:v>
                </c:pt>
                <c:pt idx="1">
                  <c:v>Stumdydavai</c:v>
                </c:pt>
                <c:pt idx="2">
                  <c:v>Gadindavai ir atimdavai kitų daiktus, pinigus</c:v>
                </c:pt>
                <c:pt idx="3">
                  <c:v>Ignoruodavai ar nebendraudaudavai su jais</c:v>
                </c:pt>
                <c:pt idx="4">
                  <c:v>Apkalbinėdavai kitus</c:v>
                </c:pt>
                <c:pt idx="5">
                  <c:v>Prasivardžiuodavai, erzindavai kitus</c:v>
                </c:pt>
                <c:pt idx="6">
                  <c:v>Grasindavai kitiems</c:v>
                </c:pt>
                <c:pt idx="7">
                  <c:v>Tyčiojausi telefonu, ar internetu, siųsdamas nemalonias ir įžeidžiančias žinutes</c:v>
                </c:pt>
              </c:strCache>
            </c:strRef>
          </c:cat>
          <c:val>
            <c:numRef>
              <c:f>Lapas1!$J$7:$J$14</c:f>
              <c:numCache>
                <c:formatCode>General</c:formatCode>
                <c:ptCount val="8"/>
                <c:pt idx="0">
                  <c:v>6</c:v>
                </c:pt>
                <c:pt idx="1">
                  <c:v>9</c:v>
                </c:pt>
                <c:pt idx="2">
                  <c:v>2</c:v>
                </c:pt>
                <c:pt idx="3">
                  <c:v>25</c:v>
                </c:pt>
                <c:pt idx="4">
                  <c:v>13</c:v>
                </c:pt>
                <c:pt idx="5">
                  <c:v>11</c:v>
                </c:pt>
                <c:pt idx="6">
                  <c:v>5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800256"/>
        <c:axId val="42801792"/>
        <c:axId val="0"/>
      </c:bar3DChart>
      <c:catAx>
        <c:axId val="428002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lt-LT"/>
          </a:p>
        </c:txPr>
        <c:crossAx val="42801792"/>
        <c:crosses val="autoZero"/>
        <c:auto val="1"/>
        <c:lblAlgn val="ctr"/>
        <c:lblOffset val="100"/>
        <c:noMultiLvlLbl val="0"/>
      </c:catAx>
      <c:valAx>
        <c:axId val="428017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800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lt-LT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E401A-F69F-4AA7-8894-FB60693D5610}" type="datetimeFigureOut">
              <a:rPr lang="lt-LT" smtClean="0"/>
              <a:t>2022.09.20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1343C-ECF3-482C-A096-5ED666275CC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9273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FDC-B68F-4989-9760-B7A80BFDCFA4}" type="datetimeFigureOut">
              <a:rPr lang="lt-LT" smtClean="0"/>
              <a:t>2022.09.20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C6FC-04EB-4954-B999-E5331DC84C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547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FDC-B68F-4989-9760-B7A80BFDCFA4}" type="datetimeFigureOut">
              <a:rPr lang="lt-LT" smtClean="0"/>
              <a:t>2022.09.20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C6FC-04EB-4954-B999-E5331DC84C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769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FDC-B68F-4989-9760-B7A80BFDCFA4}" type="datetimeFigureOut">
              <a:rPr lang="lt-LT" smtClean="0"/>
              <a:t>2022.09.20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C6FC-04EB-4954-B999-E5331DC84C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1966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76759B-6246-4027-83C3-3CFA5329B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101A55C-12F3-4ED0-A5E7-785A1BCA2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E5CEBC-5A9C-4FEA-BF8B-2E7B11A5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C8A-C74B-4818-9346-9D4851E96AC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2022.09.20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496637-A3A2-4A3C-A818-B40D3AD5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D5ED4F-C20C-44AF-87A4-D1B1BBA0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F70C-50E6-46F9-BA96-EB3A7D37C8A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37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FBF9B7-9CF4-41E6-B420-20E99E23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6D1183-C18D-4480-AF00-B5FDF602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6A7088-EA6D-4500-A8C7-0884AEE1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C8A-C74B-4818-9346-9D4851E96AC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2022.09.20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15DDAD-CA35-48A1-8567-861CA231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A4B132-0C59-4FF9-BE38-876F4D5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F70C-50E6-46F9-BA96-EB3A7D37C8A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7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031F90-23B4-4788-A304-FB448931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BF5338-510F-4832-870B-E9509B2FD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C4CFC7-F980-4873-AB6E-E20BC503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C8A-C74B-4818-9346-9D4851E96AC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2022.09.20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068364-B9F5-417D-972D-C001208C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D22452-1801-48CC-A137-131C43AF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F70C-50E6-46F9-BA96-EB3A7D37C8A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6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9A753F-8FE7-4DEE-8DE2-1B5DFB01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B7C03E-98EC-44A3-88FE-02125B0E4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ECADB95-DF85-4DA4-A2BB-8C2E15777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7F181F-C28C-4C8D-ACE5-C22D1C07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C8A-C74B-4818-9346-9D4851E96AC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2022.09.20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DE6163-6546-4DF3-8355-A1928660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835D7E-C86F-46FD-BABE-09EA4436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F70C-50E6-46F9-BA96-EB3A7D37C8A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17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9E225D-A6F8-42C5-A721-DB39263A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9CD486-0C43-4201-A59D-A0E880F48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EE7D94A-4BE7-4525-85FC-062335DB2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67B5B68-CBBC-4544-8BE0-67C658BBF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F9DB3D-A87A-460A-8D76-41883B8B5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E984BBB-CDC9-48BB-8ACB-E7A43B894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C8A-C74B-4818-9346-9D4851E96AC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2022.09.20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A9A710-400C-43A0-B51B-8BFD3FA2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A16F1DF-2FB5-4CB7-9DFB-1112A3A6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F70C-50E6-46F9-BA96-EB3A7D37C8A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00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BF18A9-8D43-466B-8D43-0F9AA646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F9B4CCE-5D59-4338-AE82-CA24CBE1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C8A-C74B-4818-9346-9D4851E96AC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2022.09.20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C141CB-1C92-4FF7-B677-B892FC06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5ED2E4-1660-4B87-A1A8-6F2F75AE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F70C-50E6-46F9-BA96-EB3A7D37C8A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04BB684-5957-4570-829A-E4049D1E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C8A-C74B-4818-9346-9D4851E96AC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2022.09.20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CAC0BB3-11EE-43E3-B804-A11D17EF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276821-B980-4403-908B-1E5F772C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F70C-50E6-46F9-BA96-EB3A7D37C8A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38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9A5B53-A248-47DB-A4B2-54E1DE79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FD3966-19F3-4B34-9CD4-2FE9B7CF7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5EA412-6473-4FB4-B5A8-B0CD6208F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43227B-7936-4C4F-9912-C9298E3B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C8A-C74B-4818-9346-9D4851E96AC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2022.09.20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D03221-6E7E-4A3F-816F-483D395F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CA85F2-F88F-4AAF-8176-FBE62133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F70C-50E6-46F9-BA96-EB3A7D37C8A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7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FDC-B68F-4989-9760-B7A80BFDCFA4}" type="datetimeFigureOut">
              <a:rPr lang="lt-LT" smtClean="0"/>
              <a:t>2022.09.20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C6FC-04EB-4954-B999-E5331DC84C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70729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E34B3E-DBDF-4314-9173-0318D3F0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B3E5880-71C1-41EE-9A27-9CEA0B83C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F18B68-02E4-4951-A9E6-7AE2DC049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5260BC-EA9E-49DF-9779-8045BD62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C8A-C74B-4818-9346-9D4851E96AC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2022.09.20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DBA8D0-904B-41D1-B1D7-DFBA4038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7A7458-1ABC-43A7-95A0-FAC6827F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F70C-50E6-46F9-BA96-EB3A7D37C8A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22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1AAD15-F259-4847-AC2F-123D7B174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F06915-70AF-429C-A8C6-D2678DCA0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C4BF57-0049-409D-97D2-46F5FCA2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C8A-C74B-4818-9346-9D4851E96AC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2022.09.20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67744A-A003-44CE-9406-94234171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D8D0FA-EADF-407A-989B-A28B7D31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F70C-50E6-46F9-BA96-EB3A7D37C8A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74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56A5845-41AE-4825-8C89-3A9CCD3AC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703510E-DE40-4226-8C4B-5350B84CC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C59585-ABE0-441C-A8D0-A4FA4D77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C8A-C74B-4818-9346-9D4851E96AC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2022.09.20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763C9C-4564-4DBD-859C-E480D67A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F8CA18-4573-46C1-9146-C868481A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F70C-50E6-46F9-BA96-EB3A7D37C8A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5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FDC-B68F-4989-9760-B7A80BFDCFA4}" type="datetimeFigureOut">
              <a:rPr lang="lt-LT" smtClean="0"/>
              <a:t>2022.09.20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C6FC-04EB-4954-B999-E5331DC84C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2038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FDC-B68F-4989-9760-B7A80BFDCFA4}" type="datetimeFigureOut">
              <a:rPr lang="lt-LT" smtClean="0"/>
              <a:t>2022.09.20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C6FC-04EB-4954-B999-E5331DC84C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3064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FDC-B68F-4989-9760-B7A80BFDCFA4}" type="datetimeFigureOut">
              <a:rPr lang="lt-LT" smtClean="0"/>
              <a:t>2022.09.20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C6FC-04EB-4954-B999-E5331DC84C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7585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FDC-B68F-4989-9760-B7A80BFDCFA4}" type="datetimeFigureOut">
              <a:rPr lang="lt-LT" smtClean="0"/>
              <a:t>2022.09.20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C6FC-04EB-4954-B999-E5331DC84C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552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FDC-B68F-4989-9760-B7A80BFDCFA4}" type="datetimeFigureOut">
              <a:rPr lang="lt-LT" smtClean="0"/>
              <a:t>2022.09.20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C6FC-04EB-4954-B999-E5331DC84C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327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FDC-B68F-4989-9760-B7A80BFDCFA4}" type="datetimeFigureOut">
              <a:rPr lang="lt-LT" smtClean="0"/>
              <a:t>2022.09.20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C6FC-04EB-4954-B999-E5331DC84C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724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FFDC-B68F-4989-9760-B7A80BFDCFA4}" type="datetimeFigureOut">
              <a:rPr lang="lt-LT" smtClean="0"/>
              <a:t>2022.09.20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C6FC-04EB-4954-B999-E5331DC84C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221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7FFDC-B68F-4989-9760-B7A80BFDCFA4}" type="datetimeFigureOut">
              <a:rPr lang="lt-LT" smtClean="0"/>
              <a:t>2022.09.20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C6FC-04EB-4954-B999-E5331DC84C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3880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1">
                <a:lumMod val="5000"/>
                <a:lumOff val="95000"/>
              </a:schemeClr>
            </a:gs>
            <a:gs pos="52000">
              <a:srgbClr val="D6E0F2"/>
            </a:gs>
            <a:gs pos="78000">
              <a:srgbClr val="C2D1EC"/>
            </a:gs>
            <a:gs pos="100000">
              <a:srgbClr val="D6E0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5A523AF-6EFB-453B-801B-94A3237A8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2948A3-8AD3-445E-B8D4-6C4D8E7A3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304F2D-0632-4D6C-AD15-E4BA00F6A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9C8A-C74B-4818-9346-9D4851E96AC2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2022.09.20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47E855-6F9E-4ECC-81EC-23B2898A9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84820-E526-41C3-98D6-63CF03BB6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EF70C-50E6-46F9-BA96-EB3A7D37C8A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2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5472607"/>
          </a:xfrm>
        </p:spPr>
        <p:txBody>
          <a:bodyPr>
            <a:normAutofit/>
          </a:bodyPr>
          <a:lstStyle/>
          <a:p>
            <a:pPr algn="l"/>
            <a:r>
              <a:rPr lang="lt-LT" sz="2000" dirty="0"/>
              <a:t/>
            </a:r>
            <a:br>
              <a:rPr lang="lt-LT" sz="2000" dirty="0"/>
            </a:br>
            <a:r>
              <a:rPr lang="lt-LT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Mielas (-a) moksleivis (-e), kviečiu Tave dalyvauti tyrime apie mokinių patyčias. Patyčios pasireiškia įvairiais būdais: mušimu, stumdymu, spardymu, pinigų ar daiktų atėmimu, pravardžiavimu ir pan. Norėčiau paprašyti, kad nuoširdžiai atsakytum į visus klausimus. Apklausa yra anoniminė.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Anketinėje apklausoje dalyvavo Panevėžio rajono </a:t>
            </a:r>
            <a:r>
              <a:rPr lang="lt-L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bendrojo </a:t>
            </a:r>
            <a:r>
              <a:rPr lang="lt-L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ugdymo mokyklų 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5–8 klasių mokiniai.</a:t>
            </a:r>
            <a:b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 viso – 686 mokiniai, 349 mergaitės ir 337 berniukai.</a:t>
            </a:r>
            <a:b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nketinė apklausa vyko 2022 </a:t>
            </a:r>
            <a:r>
              <a:rPr lang="lt-L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kovo </a:t>
            </a:r>
            <a:r>
              <a:rPr lang="lt-L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mėn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40760" cy="864096"/>
          </a:xfrm>
        </p:spPr>
        <p:txBody>
          <a:bodyPr>
            <a:normAutofit/>
          </a:bodyPr>
          <a:lstStyle/>
          <a:p>
            <a:r>
              <a:rPr lang="lt-LT" sz="2000" b="1" dirty="0">
                <a:solidFill>
                  <a:schemeClr val="tx1"/>
                </a:solidFill>
              </a:rPr>
              <a:t>Klausimynas įvertinti patyčių mastui </a:t>
            </a:r>
            <a:r>
              <a:rPr lang="lt-LT" sz="2000" b="1" dirty="0" smtClean="0">
                <a:solidFill>
                  <a:schemeClr val="tx1"/>
                </a:solidFill>
              </a:rPr>
              <a:t>mokykloje</a:t>
            </a:r>
          </a:p>
          <a:p>
            <a:endParaRPr lang="lt-LT" sz="2000" b="1" dirty="0">
              <a:solidFill>
                <a:schemeClr val="tx1"/>
              </a:solidFill>
            </a:endParaRPr>
          </a:p>
          <a:p>
            <a:endParaRPr lang="lt-LT" sz="2000" b="1" dirty="0" smtClean="0">
              <a:solidFill>
                <a:schemeClr val="tx1"/>
              </a:solidFill>
            </a:endParaRPr>
          </a:p>
          <a:p>
            <a:endParaRPr lang="lt-LT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Jei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tyčiojaisi iš kitų mokinių mokykloje, kaip tu elgeisi (per paskutinius 2 mėnesius)? 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784976" cy="5904656"/>
          </a:xfrm>
        </p:spPr>
        <p:txBody>
          <a:bodyPr/>
          <a:lstStyle/>
          <a:p>
            <a:endParaRPr lang="lt-LT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27584"/>
              </p:ext>
            </p:extLst>
          </p:nvPr>
        </p:nvGraphicFramePr>
        <p:xfrm>
          <a:off x="3332" y="764704"/>
          <a:ext cx="90364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432047"/>
          </a:xfrm>
        </p:spPr>
        <p:txBody>
          <a:bodyPr>
            <a:normAutofit fontScale="90000"/>
          </a:bodyPr>
          <a:lstStyle/>
          <a:p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Pažymėk, ar sutinki su žemiau išvardintais teiginiais </a:t>
            </a:r>
            <a:b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endParaRPr lang="lt-LT" dirty="0"/>
          </a:p>
        </p:txBody>
      </p:sp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552454"/>
              </p:ext>
            </p:extLst>
          </p:nvPr>
        </p:nvGraphicFramePr>
        <p:xfrm>
          <a:off x="107504" y="692696"/>
          <a:ext cx="9036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90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760640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5" name="Stačiakampis 4"/>
          <p:cNvSpPr/>
          <p:nvPr/>
        </p:nvSpPr>
        <p:spPr>
          <a:xfrm>
            <a:off x="1115616" y="116632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</a:t>
            </a:r>
            <a:r>
              <a:rPr lang="fi-F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paprastai elgiesi kai matai, kad iš tavo bendraamžio tyčiojasi kiti mokiniai? </a:t>
            </a:r>
          </a:p>
        </p:txBody>
      </p:sp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842662"/>
              </p:ext>
            </p:extLst>
          </p:nvPr>
        </p:nvGraphicFramePr>
        <p:xfrm>
          <a:off x="251520" y="1052736"/>
          <a:ext cx="8496944" cy="554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52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496944" cy="5256584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1403647" y="188639"/>
            <a:ext cx="6336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 smtClean="0"/>
              <a:t>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Jei mokytojai mato, kad yra tyčiojamasi iš mokinių, ar jie stabdo patyčias?</a:t>
            </a:r>
          </a:p>
        </p:txBody>
      </p:sp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190188"/>
              </p:ext>
            </p:extLst>
          </p:nvPr>
        </p:nvGraphicFramePr>
        <p:xfrm>
          <a:off x="251520" y="980728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18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11476" y="128820"/>
            <a:ext cx="7886700" cy="1011612"/>
          </a:xfrm>
        </p:spPr>
        <p:txBody>
          <a:bodyPr>
            <a:normAutofit/>
          </a:bodyPr>
          <a:lstStyle/>
          <a:p>
            <a:pPr algn="ctr"/>
            <a:r>
              <a:rPr lang="lt-LT" sz="2800" b="1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Lietuva. Švietimas šalyje ir regionuose 2019 </a:t>
            </a:r>
            <a:br>
              <a:rPr lang="lt-LT" sz="2800" b="1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sz="2800" b="1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Panevėžio rajono savivaldybė</a:t>
            </a: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556792"/>
            <a:ext cx="825186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12968" cy="6408712"/>
          </a:xfrm>
        </p:spPr>
        <p:txBody>
          <a:bodyPr/>
          <a:lstStyle/>
          <a:p>
            <a:endParaRPr lang="lt-LT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685807"/>
              </p:ext>
            </p:extLst>
          </p:nvPr>
        </p:nvGraphicFramePr>
        <p:xfrm>
          <a:off x="1115616" y="476672"/>
          <a:ext cx="741682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79512" y="404664"/>
            <a:ext cx="8640960" cy="5832648"/>
          </a:xfrm>
        </p:spPr>
        <p:txBody>
          <a:bodyPr/>
          <a:lstStyle/>
          <a:p>
            <a:endParaRPr lang="lt-LT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986021"/>
              </p:ext>
            </p:extLst>
          </p:nvPr>
        </p:nvGraphicFramePr>
        <p:xfrm>
          <a:off x="323528" y="548680"/>
          <a:ext cx="820891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064896" cy="5904656"/>
          </a:xfrm>
        </p:spPr>
        <p:txBody>
          <a:bodyPr/>
          <a:lstStyle/>
          <a:p>
            <a:endParaRPr lang="lt-LT" dirty="0"/>
          </a:p>
        </p:txBody>
      </p:sp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029150"/>
              </p:ext>
            </p:extLst>
          </p:nvPr>
        </p:nvGraphicFramePr>
        <p:xfrm>
          <a:off x="683568" y="548680"/>
          <a:ext cx="799288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46944"/>
          </a:xfrm>
        </p:spPr>
        <p:txBody>
          <a:bodyPr>
            <a:normAutofit/>
          </a:bodyPr>
          <a:lstStyle/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Kokiu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būdu iš Tavęs tyčiojosi (per paskutinius 2 mėnesius)</a:t>
            </a:r>
            <a:b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420547"/>
              </p:ext>
            </p:extLst>
          </p:nvPr>
        </p:nvGraphicFramePr>
        <p:xfrm>
          <a:off x="107504" y="836712"/>
          <a:ext cx="885698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90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720079"/>
          </a:xfrm>
        </p:spPr>
        <p:txBody>
          <a:bodyPr>
            <a:normAutofit/>
          </a:bodyPr>
          <a:lstStyle/>
          <a:p>
            <a:r>
              <a:rPr lang="lt-LT" sz="2000" b="1" dirty="0" smtClean="0"/>
              <a:t>Kuriose </a:t>
            </a:r>
            <a:r>
              <a:rPr lang="lt-LT" sz="2000" b="1" dirty="0"/>
              <a:t>mokyklos vietose iš Tavęs tyčiojosi? </a:t>
            </a:r>
            <a:r>
              <a:rPr lang="lt-LT" sz="1800" dirty="0"/>
              <a:t/>
            </a:r>
            <a:br>
              <a:rPr lang="lt-LT" sz="1800" dirty="0"/>
            </a:br>
            <a:endParaRPr lang="lt-LT" sz="18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705056" cy="5832648"/>
          </a:xfrm>
        </p:spPr>
        <p:txBody>
          <a:bodyPr/>
          <a:lstStyle/>
          <a:p>
            <a:endParaRPr lang="lt-LT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200884"/>
              </p:ext>
            </p:extLst>
          </p:nvPr>
        </p:nvGraphicFramePr>
        <p:xfrm>
          <a:off x="755576" y="1268760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fi-FI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</a:t>
            </a:r>
            <a:r>
              <a:rPr lang="fi-FI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elgiesi, kai iš Tavęs tyčiojamasi? </a:t>
            </a:r>
            <a:br>
              <a:rPr lang="fi-FI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568952" cy="5904656"/>
          </a:xfrm>
        </p:spPr>
        <p:txBody>
          <a:bodyPr/>
          <a:lstStyle/>
          <a:p>
            <a:endParaRPr lang="lt-LT" dirty="0"/>
          </a:p>
        </p:txBody>
      </p:sp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711254"/>
              </p:ext>
            </p:extLst>
          </p:nvPr>
        </p:nvGraphicFramePr>
        <p:xfrm>
          <a:off x="251520" y="764704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dažnai mokytojai tyčiojasi iš kitų mokinių?</a:t>
            </a:r>
            <a:b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568952" cy="5832648"/>
          </a:xfrm>
        </p:spPr>
        <p:txBody>
          <a:bodyPr/>
          <a:lstStyle/>
          <a:p>
            <a:endParaRPr lang="lt-LT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370677"/>
              </p:ext>
            </p:extLst>
          </p:nvPr>
        </p:nvGraphicFramePr>
        <p:xfrm>
          <a:off x="611560" y="764704"/>
          <a:ext cx="835292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dažnai Tu tyčiojaisi iš kitų mokinių (per paskutinius 2 mėnesius)?</a:t>
            </a:r>
            <a:b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7976" cy="5760640"/>
          </a:xfrm>
        </p:spPr>
        <p:txBody>
          <a:bodyPr/>
          <a:lstStyle/>
          <a:p>
            <a:endParaRPr lang="lt-LT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304581"/>
              </p:ext>
            </p:extLst>
          </p:nvPr>
        </p:nvGraphicFramePr>
        <p:xfrm>
          <a:off x="251520" y="764704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445</Words>
  <Application>Microsoft Office PowerPoint</Application>
  <PresentationFormat>Demonstracija ekrane (4:3)</PresentationFormat>
  <Paragraphs>169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Skaidrių pavadinimai</vt:lpstr>
      </vt:variant>
      <vt:variant>
        <vt:i4>14</vt:i4>
      </vt:variant>
    </vt:vector>
  </HeadingPairs>
  <TitlesOfParts>
    <vt:vector size="16" baseType="lpstr">
      <vt:lpstr>Office tema</vt:lpstr>
      <vt:lpstr>Office Theme</vt:lpstr>
      <vt:lpstr> Mielas (-a) moksleivis (-e), kviečiu Tave dalyvauti tyrime apie mokinių patyčias. Patyčios pasireiškia įvairiais būdais: mušimu, stumdymu, spardymu, pinigų ar daiktų atėmimu, pravardžiavimu ir pan. Norėčiau paprašyti, kad nuoširdžiai atsakytum į visus klausimus. Apklausa yra anoniminė.    Anketinėje apklausoje dalyvavo Panevėžio rajono bendrojo ugdymo mokyklų  5–8 klasių mokiniai.  Iš viso – 686 mokiniai, 349 mergaitės ir 337 berniukai. Anketinė apklausa vyko 2022 m. kovo mėn.  </vt:lpstr>
      <vt:lpstr>PowerPoint pristatymas</vt:lpstr>
      <vt:lpstr>PowerPoint pristatymas</vt:lpstr>
      <vt:lpstr>PowerPoint pristatymas</vt:lpstr>
      <vt:lpstr>Kokiu būdu iš Tavęs tyčiojosi (per paskutinius 2 mėnesius) </vt:lpstr>
      <vt:lpstr>Kuriose mokyklos vietose iš Tavęs tyčiojosi?  </vt:lpstr>
      <vt:lpstr>Kaip Tu elgiesi, kai iš Tavęs tyčiojamasi?  </vt:lpstr>
      <vt:lpstr>Ar dažnai mokytojai tyčiojasi iš kitų mokinių? </vt:lpstr>
      <vt:lpstr>Kaip dažnai Tu tyčiojaisi iš kitų mokinių (per paskutinius 2 mėnesius)? </vt:lpstr>
      <vt:lpstr> Jei tyčiojaisi iš kitų mokinių mokykloje, kaip tu elgeisi (per paskutinius 2 mėnesius)?  </vt:lpstr>
      <vt:lpstr> Pažymėk, ar sutinki su žemiau išvardintais teiginiais  </vt:lpstr>
      <vt:lpstr> </vt:lpstr>
      <vt:lpstr> </vt:lpstr>
      <vt:lpstr>Lietuva. Švietimas šalyje ir regionuose 2019  Panevėžio rajono savivaldybė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User</dc:creator>
  <cp:lastModifiedBy>User</cp:lastModifiedBy>
  <cp:revision>57</cp:revision>
  <cp:lastPrinted>2022-09-19T08:30:33Z</cp:lastPrinted>
  <dcterms:created xsi:type="dcterms:W3CDTF">2022-04-13T05:32:07Z</dcterms:created>
  <dcterms:modified xsi:type="dcterms:W3CDTF">2022-09-20T11:14:08Z</dcterms:modified>
</cp:coreProperties>
</file>